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4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_rels/presentation.xml.rels" ContentType="application/vnd.openxmlformats-package.relationships+xml"/>
  <Override PartName="/ppt/media/image29.jpeg" ContentType="image/jpeg"/>
  <Override PartName="/ppt/media/image28.jpeg" ContentType="image/jpeg"/>
  <Override PartName="/ppt/media/image27.jpeg" ContentType="image/jpeg"/>
  <Override PartName="/ppt/media/image5.jpeg" ContentType="image/jpeg"/>
  <Override PartName="/ppt/media/image26.jpeg" ContentType="image/jpeg"/>
  <Override PartName="/ppt/media/image4.jpeg" ContentType="image/jpeg"/>
  <Override PartName="/ppt/media/image25.jpeg" ContentType="image/jpeg"/>
  <Override PartName="/ppt/media/image30.png" ContentType="image/png"/>
  <Override PartName="/ppt/media/image24.jpeg" ContentType="image/jpeg"/>
  <Override PartName="/ppt/media/image20.png" ContentType="image/png"/>
  <Override PartName="/ppt/media/image7.png" ContentType="image/png"/>
  <Override PartName="/ppt/media/image12.jpeg" ContentType="image/jpeg"/>
  <Override PartName="/ppt/media/image9.jpeg" ContentType="image/jpeg"/>
  <Override PartName="/ppt/media/image31.png" ContentType="image/png"/>
  <Override PartName="/ppt/media/image32.jpeg" ContentType="image/jpeg"/>
  <Override PartName="/ppt/media/image33.jpeg" ContentType="image/jpeg"/>
  <Override PartName="/ppt/media/image34.jpeg" ContentType="image/jpeg"/>
  <Override PartName="/ppt/media/image11.jpeg" ContentType="image/jpeg"/>
  <Override PartName="/ppt/media/image35.jpeg" ContentType="image/jpeg"/>
  <Override PartName="/ppt/media/image36.png" ContentType="image/png"/>
  <Override PartName="/ppt/media/image19.jpeg" ContentType="image/jpeg"/>
  <Override PartName="/ppt/media/image13.jpeg" ContentType="image/jpeg"/>
  <Override PartName="/ppt/media/image37.jpeg" ContentType="image/jpeg"/>
  <Override PartName="/ppt/media/image39.jpeg" ContentType="image/jpeg"/>
  <Override PartName="/ppt/media/image8.jpeg" ContentType="image/jpeg"/>
  <Override PartName="/ppt/media/image6.png" ContentType="image/png"/>
  <Override PartName="/ppt/media/image15.png" ContentType="image/png"/>
  <Override PartName="/ppt/media/image10.jpeg" ContentType="image/jpeg"/>
  <Override PartName="/ppt/media/image3.png" ContentType="image/png"/>
  <Override PartName="/ppt/media/image38.jpeg" ContentType="image/jpeg"/>
  <Override PartName="/ppt/media/image2.png" ContentType="image/png"/>
  <Override PartName="/ppt/media/image17.jpeg" ContentType="image/jpeg"/>
  <Override PartName="/ppt/media/image1.png" ContentType="image/png"/>
  <Override PartName="/ppt/media/image14.jpeg" ContentType="image/jpeg"/>
  <Override PartName="/ppt/media/image16.jpeg" ContentType="image/jpeg"/>
  <Override PartName="/ppt/media/image18.jpeg" ContentType="image/jpeg"/>
  <Override PartName="/ppt/media/image21.png" ContentType="image/png"/>
  <Override PartName="/ppt/media/image23.jpeg" ContentType="image/jpeg"/>
  <Override PartName="/ppt/media/image22.png" ContentType="image/png"/>
  <Override PartName="/ppt/slideLayouts/slideLayout2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277" r:id="rId71"/>
    <p:sldId id="278" r:id="rId72"/>
    <p:sldId id="279" r:id="rId73"/>
    <p:sldId id="280" r:id="rId74"/>
    <p:sldId id="281" r:id="rId75"/>
    <p:sldId id="282" r:id="rId76"/>
    <p:sldId id="283" r:id="rId77"/>
    <p:sldId id="284" r:id="rId78"/>
    <p:sldId id="285" r:id="rId79"/>
    <p:sldId id="286" r:id="rId80"/>
    <p:sldId id="287" r:id="rId81"/>
    <p:sldId id="288" r:id="rId82"/>
    <p:sldId id="289" r:id="rId83"/>
    <p:sldId id="290" r:id="rId84"/>
    <p:sldId id="291" r:id="rId85"/>
    <p:sldId id="292" r:id="rId86"/>
    <p:sldId id="293" r:id="rId87"/>
    <p:sldId id="294" r:id="rId88"/>
    <p:sldId id="295" r:id="rId89"/>
    <p:sldId id="296" r:id="rId90"/>
    <p:sldId id="297" r:id="rId91"/>
    <p:sldId id="298" r:id="rId92"/>
    <p:sldId id="299" r:id="rId93"/>
    <p:sldId id="300" r:id="rId9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" Target="slides/slide1.xml"/><Relationship Id="rId51" Type="http://schemas.openxmlformats.org/officeDocument/2006/relationships/slide" Target="slides/slide2.xml"/><Relationship Id="rId52" Type="http://schemas.openxmlformats.org/officeDocument/2006/relationships/slide" Target="slides/slide3.xml"/><Relationship Id="rId53" Type="http://schemas.openxmlformats.org/officeDocument/2006/relationships/slide" Target="slides/slide4.xml"/><Relationship Id="rId54" Type="http://schemas.openxmlformats.org/officeDocument/2006/relationships/slide" Target="slides/slide5.xml"/><Relationship Id="rId55" Type="http://schemas.openxmlformats.org/officeDocument/2006/relationships/slide" Target="slides/slide6.xml"/><Relationship Id="rId56" Type="http://schemas.openxmlformats.org/officeDocument/2006/relationships/slide" Target="slides/slide7.xml"/><Relationship Id="rId57" Type="http://schemas.openxmlformats.org/officeDocument/2006/relationships/slide" Target="slides/slide8.xml"/><Relationship Id="rId58" Type="http://schemas.openxmlformats.org/officeDocument/2006/relationships/slide" Target="slides/slide9.xml"/><Relationship Id="rId59" Type="http://schemas.openxmlformats.org/officeDocument/2006/relationships/slide" Target="slides/slide10.xml"/><Relationship Id="rId60" Type="http://schemas.openxmlformats.org/officeDocument/2006/relationships/slide" Target="slides/slide11.xml"/><Relationship Id="rId61" Type="http://schemas.openxmlformats.org/officeDocument/2006/relationships/slide" Target="slides/slide12.xml"/><Relationship Id="rId62" Type="http://schemas.openxmlformats.org/officeDocument/2006/relationships/slide" Target="slides/slide13.xml"/><Relationship Id="rId63" Type="http://schemas.openxmlformats.org/officeDocument/2006/relationships/slide" Target="slides/slide14.xml"/><Relationship Id="rId64" Type="http://schemas.openxmlformats.org/officeDocument/2006/relationships/slide" Target="slides/slide15.xml"/><Relationship Id="rId65" Type="http://schemas.openxmlformats.org/officeDocument/2006/relationships/slide" Target="slides/slide16.xml"/><Relationship Id="rId66" Type="http://schemas.openxmlformats.org/officeDocument/2006/relationships/slide" Target="slides/slide17.xml"/><Relationship Id="rId67" Type="http://schemas.openxmlformats.org/officeDocument/2006/relationships/slide" Target="slides/slide18.xml"/><Relationship Id="rId68" Type="http://schemas.openxmlformats.org/officeDocument/2006/relationships/slide" Target="slides/slide19.xml"/><Relationship Id="rId69" Type="http://schemas.openxmlformats.org/officeDocument/2006/relationships/slide" Target="slides/slide20.xml"/><Relationship Id="rId70" Type="http://schemas.openxmlformats.org/officeDocument/2006/relationships/slide" Target="slides/slide21.xml"/><Relationship Id="rId71" Type="http://schemas.openxmlformats.org/officeDocument/2006/relationships/slide" Target="slides/slide22.xml"/><Relationship Id="rId72" Type="http://schemas.openxmlformats.org/officeDocument/2006/relationships/slide" Target="slides/slide23.xml"/><Relationship Id="rId73" Type="http://schemas.openxmlformats.org/officeDocument/2006/relationships/slide" Target="slides/slide24.xml"/><Relationship Id="rId74" Type="http://schemas.openxmlformats.org/officeDocument/2006/relationships/slide" Target="slides/slide25.xml"/><Relationship Id="rId75" Type="http://schemas.openxmlformats.org/officeDocument/2006/relationships/slide" Target="slides/slide26.xml"/><Relationship Id="rId76" Type="http://schemas.openxmlformats.org/officeDocument/2006/relationships/slide" Target="slides/slide27.xml"/><Relationship Id="rId77" Type="http://schemas.openxmlformats.org/officeDocument/2006/relationships/slide" Target="slides/slide28.xml"/><Relationship Id="rId78" Type="http://schemas.openxmlformats.org/officeDocument/2006/relationships/slide" Target="slides/slide29.xml"/><Relationship Id="rId79" Type="http://schemas.openxmlformats.org/officeDocument/2006/relationships/slide" Target="slides/slide30.xml"/><Relationship Id="rId80" Type="http://schemas.openxmlformats.org/officeDocument/2006/relationships/slide" Target="slides/slide31.xml"/><Relationship Id="rId81" Type="http://schemas.openxmlformats.org/officeDocument/2006/relationships/slide" Target="slides/slide32.xml"/><Relationship Id="rId82" Type="http://schemas.openxmlformats.org/officeDocument/2006/relationships/slide" Target="slides/slide33.xml"/><Relationship Id="rId83" Type="http://schemas.openxmlformats.org/officeDocument/2006/relationships/slide" Target="slides/slide34.xml"/><Relationship Id="rId84" Type="http://schemas.openxmlformats.org/officeDocument/2006/relationships/slide" Target="slides/slide35.xml"/><Relationship Id="rId85" Type="http://schemas.openxmlformats.org/officeDocument/2006/relationships/slide" Target="slides/slide36.xml"/><Relationship Id="rId86" Type="http://schemas.openxmlformats.org/officeDocument/2006/relationships/slide" Target="slides/slide37.xml"/><Relationship Id="rId87" Type="http://schemas.openxmlformats.org/officeDocument/2006/relationships/slide" Target="slides/slide38.xml"/><Relationship Id="rId88" Type="http://schemas.openxmlformats.org/officeDocument/2006/relationships/slide" Target="slides/slide39.xml"/><Relationship Id="rId89" Type="http://schemas.openxmlformats.org/officeDocument/2006/relationships/slide" Target="slides/slide40.xml"/><Relationship Id="rId90" Type="http://schemas.openxmlformats.org/officeDocument/2006/relationships/slide" Target="slides/slide41.xml"/><Relationship Id="rId91" Type="http://schemas.openxmlformats.org/officeDocument/2006/relationships/slide" Target="slides/slide42.xml"/><Relationship Id="rId92" Type="http://schemas.openxmlformats.org/officeDocument/2006/relationships/slide" Target="slides/slide43.xml"/><Relationship Id="rId93" Type="http://schemas.openxmlformats.org/officeDocument/2006/relationships/slide" Target="slides/slide44.xml"/><Relationship Id="rId94" Type="http://schemas.openxmlformats.org/officeDocument/2006/relationships/slide" Target="slides/slide45.xml"/><Relationship Id="rId9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3A7216F-2E5E-4B55-A575-F0EF858CC21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047C50D-E6E2-403B-86A2-22C91EEED46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1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5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4917624-6A18-465E-817A-0FF2C32334B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1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A2094E3-F01D-41D4-B127-AD0B7B574E8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1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6E43043-C2E7-4502-B7E4-0B2B724A8F7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1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B69C7F5-692D-435D-9C26-B03F8CD2D03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2B8DBFE-F900-4015-8B36-CD5F3258CDE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1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76400B4-6661-41C1-9E00-E068083157A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8B4C3C1-FB6A-4BC0-9A84-E2E4EB75B22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1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FDCA688-4E64-49B5-9F04-CBBDD978689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AE10607-4199-40EA-A05B-895F11FF31E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21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579F330-F0C3-487C-8504-0087AB29889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4F897C2-8D38-4B74-A185-DBB0992B647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2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00D6D22-A371-49CD-9A14-59ABDAE42AB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075AA88-83DC-46AE-B934-08699B22ECD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24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245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D388FD5-E27F-463D-ABF3-950B05B7ADA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D9F70D4-06D7-48AC-91C2-99C6280FA29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25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260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C62AC7B-098F-4DDE-8E26-773E5771738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30BFF22-CC04-404E-9EEF-34B3F05F157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21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6645334-0316-40F3-8943-E08E400AF53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26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7386006-DB47-4ECA-84D3-27E0A56F94F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688833E-D5F9-4C33-9536-AC651D281EA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268E0A5-AFCD-47A1-90F1-1CF44CBC0C3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8ED3749-9B40-4AF9-8873-97E17038594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2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293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6F5AAE4-001A-4132-8E72-9BFE37E0069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62F10D4-C419-495A-B50C-DDDC659941D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3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307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0050663-EA16-4F82-ADB4-AD72743FF1D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363F916-DC6B-4420-A8A7-7F3F9307313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1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31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317" name="CustomShape 4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D08DFDB-E410-4642-9B46-BB3347B5F65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92E7CEA-7463-4DF3-9CDF-BA7962A37CA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3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37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40BACAC-526C-4343-A3CE-FE4EC601A23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3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389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0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1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4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F636D02-110F-4A3A-9DE0-8E00CA5A4B4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0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40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405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07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4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C32C9A5-9CCA-4084-9F34-79D79526433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4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C7E64EE-EA33-48D7-AAF4-780D45632B1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53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E4917B4-2050-4DB9-B9C0-6184A982E6A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3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43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8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9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00C3867-D6CF-4045-AF8F-7CAA1EFF608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4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451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5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4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D7824B5-B0BB-45EA-A28F-15FB80C564E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4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469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1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4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1C857AD-2DE5-4144-B16D-FE5F14E5695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2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483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484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5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6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4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B1A55D8-3FAC-4850-93FD-A91E76A5E60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2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493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494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6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4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299F53E-EA22-4A91-BDD9-AC0981F3229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0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50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505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6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07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4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F3796DE-478E-48D6-BC39-2062A7B0C52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1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51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517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8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9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4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B927004-81BA-4D5F-B416-C9061262280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2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53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531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4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11438640" y="6453360"/>
            <a:ext cx="7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375DBD7-B01C-42DC-8084-94C1FD3EEB7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080" cy="543960"/>
          </a:xfrm>
          <a:prstGeom prst="rect">
            <a:avLst/>
          </a:prstGeom>
          <a:ln w="0">
            <a:noFill/>
          </a:ln>
        </p:spPr>
      </p:pic>
      <p:pic>
        <p:nvPicPr>
          <p:cNvPr id="54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920" cy="496080"/>
          </a:xfrm>
          <a:prstGeom prst="rect">
            <a:avLst/>
          </a:prstGeom>
          <a:ln w="0">
            <a:noFill/>
          </a:ln>
        </p:spPr>
      </p:pic>
      <p:sp>
        <p:nvSpPr>
          <p:cNvPr id="541" name="CustomShape 4"/>
          <p:cNvSpPr/>
          <p:nvPr/>
        </p:nvSpPr>
        <p:spPr>
          <a:xfrm>
            <a:off x="912240" y="1268280"/>
            <a:ext cx="919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2" name="CustomShape 5"/>
          <p:cNvSpPr/>
          <p:nvPr/>
        </p:nvSpPr>
        <p:spPr>
          <a:xfrm>
            <a:off x="11444760" y="0"/>
            <a:ext cx="723240" cy="68320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4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F698BE5-FE71-410E-AF9A-FE5675C17B6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013B879-EA97-4CC4-B4F7-E3BF452CCA4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8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9732916-9F83-4C61-A746-149C4BE90AC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9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100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2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D3E0CD6-0876-4A91-8FBC-20381EF99A3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10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1438640" y="6453360"/>
            <a:ext cx="74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E46B367-12A4-41EC-816A-38DBF936C41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240" cy="546120"/>
          </a:xfrm>
          <a:prstGeom prst="rect">
            <a:avLst/>
          </a:prstGeom>
          <a:ln w="0">
            <a:noFill/>
          </a:ln>
        </p:spPr>
      </p:pic>
      <p:pic>
        <p:nvPicPr>
          <p:cNvPr id="1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080" cy="49824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912240" y="1268280"/>
            <a:ext cx="9192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11444760" y="0"/>
            <a:ext cx="725400" cy="68342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0" y="6642720"/>
            <a:ext cx="121683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1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2.0/" TargetMode="External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1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slideLayout" Target="../slideLayouts/slideLayout1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" TargetMode="External"/><Relationship Id="rId2" Type="http://schemas.openxmlformats.org/officeDocument/2006/relationships/hyperlink" Target="https://creativecommons.org/licenses/by/2.0/deed.en" TargetMode="External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slideLayout" Target="../slideLayouts/slideLayout1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/2.0/" TargetMode="External"/><Relationship Id="rId3" Type="http://schemas.openxmlformats.org/officeDocument/2006/relationships/hyperlink" Target="https://creativecommons.org/licenses/by-nc-sa/2.0/" TargetMode="External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slideLayout" Target="../slideLayouts/slideLayout1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1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hyperlink" Target="https://creativecommons.org/licenses/by-sa/4.0/" TargetMode="External"/><Relationship Id="rId6" Type="http://schemas.openxmlformats.org/officeDocument/2006/relationships/slideLayout" Target="../slideLayouts/slideLayout1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creativecommons.org/licenses/by-sa/2.0/" TargetMode="External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slideLayout" Target="../slideLayouts/slideLayout1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creativecommons.org/licenses/by-sa/2.0/" TargetMode="External"/><Relationship Id="rId6" Type="http://schemas.openxmlformats.org/officeDocument/2006/relationships/image" Target="../media/image35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9" Type="http://schemas.openxmlformats.org/officeDocument/2006/relationships/slideLayout" Target="../slideLayouts/slideLayout1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abs/pii/S0304423815301758" TargetMode="External"/><Relationship Id="rId2" Type="http://schemas.openxmlformats.org/officeDocument/2006/relationships/hyperlink" Target="https://commons.wikimedia.org/wiki/File:Gravel_in_Plant_Container_Causing_Wet_Soil_Graphic.png" TargetMode="External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slideLayout" Target="../slideLayouts/slideLayout1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magazin.tu-braunschweig.de/en/m-post/growing-plants-in-a-spaceship-on-the-oker/" TargetMode="External"/><Relationship Id="rId2" Type="http://schemas.openxmlformats.org/officeDocument/2006/relationships/slideLayout" Target="../slideLayouts/slideLayout1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1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slideLayout" Target="../slideLayouts/slideLayout1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gimletmedia.com/shows/howtosaveaplanet/2ohrzva" TargetMode="External"/><Relationship Id="rId2" Type="http://schemas.openxmlformats.org/officeDocument/2006/relationships/hyperlink" Target="https://radiopublic.com/hot-farm-WYEJAw/episodes" TargetMode="External"/><Relationship Id="rId3" Type="http://schemas.openxmlformats.org/officeDocument/2006/relationships/slideLayout" Target="../slideLayouts/slideLayout1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2.0/" TargetMode="External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1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link.springer.com/article/10.1007/s13399-021-01504-y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527400" y="1412640"/>
            <a:ext cx="10345320" cy="11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527400" y="2852640"/>
            <a:ext cx="10345320" cy="235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07: Technology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Alternative Sources of energy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Wind and Solar Farms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3"/>
          <p:cNvSpPr/>
          <p:nvPr/>
        </p:nvSpPr>
        <p:spPr>
          <a:xfrm>
            <a:off x="274320" y="6447600"/>
            <a:ext cx="105231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hpgruesen – https://upload.wikimedia.org/wikipedia/commons/3/32/Renewable_energy_park.jpg – CC0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8" name="" descr=""/>
          <p:cNvPicPr/>
          <p:nvPr/>
        </p:nvPicPr>
        <p:blipFill>
          <a:blip r:embed="rId1"/>
          <a:stretch/>
        </p:blipFill>
        <p:spPr>
          <a:xfrm>
            <a:off x="2520720" y="1629720"/>
            <a:ext cx="6802920" cy="474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Tidal Power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269280" y="6316560"/>
            <a:ext cx="105231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Fundy – https://upload.wikimedia.org/wikipedia/commons/2/25/Seaflow_raised_16_jun_03.jpg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George Brown – https://upload.wikimedia.org/wikipedia/commons/d/d8/Eday_Tidal_Generator%2C_Fall_of_Warness_-_geograph.org.uk_-_1884742.jpg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2" name="" descr=""/>
          <p:cNvPicPr/>
          <p:nvPr/>
        </p:nvPicPr>
        <p:blipFill>
          <a:blip r:embed="rId3"/>
          <a:stretch/>
        </p:blipFill>
        <p:spPr>
          <a:xfrm>
            <a:off x="822960" y="1629720"/>
            <a:ext cx="4204800" cy="4654800"/>
          </a:xfrm>
          <a:prstGeom prst="rect">
            <a:avLst/>
          </a:prstGeom>
          <a:ln w="0">
            <a:noFill/>
          </a:ln>
        </p:spPr>
      </p:pic>
      <p:pic>
        <p:nvPicPr>
          <p:cNvPr id="583" name="" descr=""/>
          <p:cNvPicPr/>
          <p:nvPr/>
        </p:nvPicPr>
        <p:blipFill>
          <a:blip r:embed="rId4"/>
          <a:stretch/>
        </p:blipFill>
        <p:spPr>
          <a:xfrm>
            <a:off x="6021360" y="2286000"/>
            <a:ext cx="4582440" cy="305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Fusion Power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91440" y="6316560"/>
            <a:ext cx="105231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EUROfusion – https://upload.wikimedia.org/wikipedia/commons/e/e9/EUROfusion_schematic_diagram_of_fusion_power_plant.jpg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Robert Mumgaard – https://upload.wikimedia.org/wikipedia/commons/8/89/Alcator_C-Mod_Fisheye_from_Fport.jpg –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3"/>
          <a:srcRect l="0" t="16247" r="0" b="18661"/>
          <a:stretch/>
        </p:blipFill>
        <p:spPr>
          <a:xfrm>
            <a:off x="155520" y="1645920"/>
            <a:ext cx="7979400" cy="2917800"/>
          </a:xfrm>
          <a:prstGeom prst="rect">
            <a:avLst/>
          </a:prstGeom>
          <a:ln w="0">
            <a:noFill/>
          </a:ln>
        </p:spPr>
      </p:pic>
      <p:pic>
        <p:nvPicPr>
          <p:cNvPr id="588" name="" descr=""/>
          <p:cNvPicPr/>
          <p:nvPr/>
        </p:nvPicPr>
        <p:blipFill>
          <a:blip r:embed="rId4"/>
          <a:stretch/>
        </p:blipFill>
        <p:spPr>
          <a:xfrm>
            <a:off x="7866360" y="3931920"/>
            <a:ext cx="3926160" cy="257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Power-to-X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1"/>
          <a:srcRect l="3691" t="12996" r="3905" b="5"/>
          <a:stretch/>
        </p:blipFill>
        <p:spPr>
          <a:xfrm>
            <a:off x="4846320" y="1646280"/>
            <a:ext cx="6489000" cy="4568400"/>
          </a:xfrm>
          <a:prstGeom prst="rect">
            <a:avLst/>
          </a:prstGeom>
          <a:ln w="0">
            <a:noFill/>
          </a:ln>
        </p:spPr>
      </p:pic>
      <p:sp>
        <p:nvSpPr>
          <p:cNvPr id="592" name="CustomShape 3"/>
          <p:cNvSpPr/>
          <p:nvPr/>
        </p:nvSpPr>
        <p:spPr>
          <a:xfrm>
            <a:off x="263520" y="6311160"/>
            <a:ext cx="1052316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Yo-Co-Man – https://upload.wikimedia.org/wikipedia/commons/0/08/Lithium_Iron_Phosphate_LiFePO4_Cells_700Ah_in_Parallel_and_Series_and_Busbar_-_1.jpg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Oeko-Institute e.V. – https://www.flickr.com/photos/oekoinstitut/48378513216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4"/>
          <a:stretch/>
        </p:blipFill>
        <p:spPr>
          <a:xfrm>
            <a:off x="152640" y="2468880"/>
            <a:ext cx="4141800" cy="310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Green Hydrogen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6" name="" descr=""/>
          <p:cNvPicPr/>
          <p:nvPr/>
        </p:nvPicPr>
        <p:blipFill>
          <a:blip r:embed="rId1"/>
          <a:stretch/>
        </p:blipFill>
        <p:spPr>
          <a:xfrm>
            <a:off x="2194560" y="1584720"/>
            <a:ext cx="6808680" cy="4447080"/>
          </a:xfrm>
          <a:prstGeom prst="rect">
            <a:avLst/>
          </a:prstGeom>
          <a:ln w="0">
            <a:noFill/>
          </a:ln>
        </p:spPr>
      </p:pic>
      <p:sp>
        <p:nvSpPr>
          <p:cNvPr id="597" name="CustomShape 3"/>
          <p:cNvSpPr/>
          <p:nvPr/>
        </p:nvSpPr>
        <p:spPr>
          <a:xfrm>
            <a:off x="274320" y="6447600"/>
            <a:ext cx="105231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Rh2netwrok – https://upload.wikimedia.org/wikipedia/commons/6/6f/RH2cycle.png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Electrification / Decarbonization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Why? → Your home directly benefits (“more green”) from the general electric grid moving towards renewable energies.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Why?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Your home directly benefits (“more green”) from the general electric grid moving towards renewable energies.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CustomShape 4"/>
          <p:cNvSpPr/>
          <p:nvPr/>
        </p:nvSpPr>
        <p:spPr>
          <a:xfrm>
            <a:off x="371520" y="4846320"/>
            <a:ext cx="10780920" cy="1094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Why? → Your home directly benefits (“more green”) from the general electric grid moving towards renewable energies.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CustomShape 4"/>
          <p:cNvSpPr/>
          <p:nvPr/>
        </p:nvSpPr>
        <p:spPr>
          <a:xfrm>
            <a:off x="371520" y="4846320"/>
            <a:ext cx="10780920" cy="1094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335520" y="126828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Grafik 4" descr=""/>
          <p:cNvPicPr/>
          <p:nvPr/>
        </p:nvPicPr>
        <p:blipFill>
          <a:blip r:embed="rId1"/>
          <a:stretch/>
        </p:blipFill>
        <p:spPr>
          <a:xfrm>
            <a:off x="432720" y="2261160"/>
            <a:ext cx="4385880" cy="3039120"/>
          </a:xfrm>
          <a:prstGeom prst="rect">
            <a:avLst/>
          </a:prstGeom>
          <a:ln w="0">
            <a:noFill/>
          </a:ln>
        </p:spPr>
      </p:pic>
      <p:sp>
        <p:nvSpPr>
          <p:cNvPr id="614" name="CustomShape 3"/>
          <p:cNvSpPr/>
          <p:nvPr/>
        </p:nvSpPr>
        <p:spPr>
          <a:xfrm>
            <a:off x="263520" y="6128280"/>
            <a:ext cx="1079748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Fanny Schertzer – https://upload.wikimedia.org/wikipedia/commons/8/87/Hsc_fjord_cat_hirtshals.jpg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3.0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Zorro2212 – https://upload.wikimedia.org/wikipedia/commons/a/a0/European_Sustainable_Mobility_Week_in_%C5%81%C3%B3d%C5%BA_September_2015_09.jpg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5"/>
          <a:stretch/>
        </p:blipFill>
        <p:spPr>
          <a:xfrm>
            <a:off x="6450840" y="764640"/>
            <a:ext cx="4152960" cy="2381400"/>
          </a:xfrm>
          <a:prstGeom prst="rect">
            <a:avLst/>
          </a:prstGeom>
          <a:ln w="0">
            <a:noFill/>
          </a:ln>
        </p:spPr>
      </p:pic>
      <p:pic>
        <p:nvPicPr>
          <p:cNvPr id="616" name="" descr=""/>
          <p:cNvPicPr/>
          <p:nvPr/>
        </p:nvPicPr>
        <p:blipFill>
          <a:blip r:embed="rId6"/>
          <a:stretch/>
        </p:blipFill>
        <p:spPr>
          <a:xfrm>
            <a:off x="6949440" y="3291840"/>
            <a:ext cx="4295880" cy="287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CustomShape 3"/>
          <p:cNvSpPr/>
          <p:nvPr/>
        </p:nvSpPr>
        <p:spPr>
          <a:xfrm>
            <a:off x="269280" y="6316560"/>
            <a:ext cx="1052316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0" name="" descr=""/>
          <p:cNvPicPr/>
          <p:nvPr/>
        </p:nvPicPr>
        <p:blipFill>
          <a:blip r:embed="rId2"/>
          <a:stretch/>
        </p:blipFill>
        <p:spPr>
          <a:xfrm>
            <a:off x="329040" y="2651760"/>
            <a:ext cx="4788360" cy="269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274320" y="6492240"/>
            <a:ext cx="105231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4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8360" cy="2692080"/>
          </a:xfrm>
          <a:prstGeom prst="rect">
            <a:avLst/>
          </a:prstGeom>
          <a:ln w="0">
            <a:noFill/>
          </a:ln>
        </p:spPr>
      </p:pic>
      <p:sp>
        <p:nvSpPr>
          <p:cNvPr id="625" name="CustomShape 4"/>
          <p:cNvSpPr/>
          <p:nvPr/>
        </p:nvSpPr>
        <p:spPr>
          <a:xfrm>
            <a:off x="5577840" y="3840480"/>
            <a:ext cx="582840" cy="25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26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1840" cy="2967120"/>
          </a:xfrm>
          <a:prstGeom prst="rect">
            <a:avLst/>
          </a:prstGeom>
          <a:ln w="0">
            <a:noFill/>
          </a:ln>
        </p:spPr>
      </p:pic>
      <p:pic>
        <p:nvPicPr>
          <p:cNvPr id="627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1560" cy="268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274320" y="6492240"/>
            <a:ext cx="105231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1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8360" cy="2692080"/>
          </a:xfrm>
          <a:prstGeom prst="rect">
            <a:avLst/>
          </a:prstGeom>
          <a:ln w="0">
            <a:noFill/>
          </a:ln>
        </p:spPr>
      </p:pic>
      <p:sp>
        <p:nvSpPr>
          <p:cNvPr id="632" name="CustomShape 4"/>
          <p:cNvSpPr/>
          <p:nvPr/>
        </p:nvSpPr>
        <p:spPr>
          <a:xfrm>
            <a:off x="5577840" y="3840480"/>
            <a:ext cx="582840" cy="25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1840" cy="2967120"/>
          </a:xfrm>
          <a:prstGeom prst="rect">
            <a:avLst/>
          </a:prstGeom>
          <a:ln w="0">
            <a:noFill/>
          </a:ln>
        </p:spPr>
      </p:pic>
      <p:pic>
        <p:nvPicPr>
          <p:cNvPr id="634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1560" cy="2687760"/>
          </a:xfrm>
          <a:prstGeom prst="rect">
            <a:avLst/>
          </a:prstGeom>
          <a:ln w="0">
            <a:noFill/>
          </a:ln>
        </p:spPr>
      </p:pic>
      <p:sp>
        <p:nvSpPr>
          <p:cNvPr id="635" name="CustomShape 5"/>
          <p:cNvSpPr/>
          <p:nvPr/>
        </p:nvSpPr>
        <p:spPr>
          <a:xfrm rot="3283800">
            <a:off x="4968720" y="3428640"/>
            <a:ext cx="7615800" cy="20952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6" name="CustomShape 6"/>
          <p:cNvSpPr/>
          <p:nvPr/>
        </p:nvSpPr>
        <p:spPr>
          <a:xfrm rot="7602000">
            <a:off x="4955400" y="3450960"/>
            <a:ext cx="7615800" cy="20952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Biofuel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263520" y="6311160"/>
            <a:ext cx="1052316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Muhammad Rizwan Javed, Muhammad Junaid Bilal, Muhammad Umer Farooq Ashraf, Aamir Waqar, Muhammad Aamer Mehmood, Maida Saeed and Naima Nashat. – https://upload.wikimedia.org/wikipedia/commons/d/d9/Types_and_generation_of_biofuels.png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0" name="" descr=""/>
          <p:cNvPicPr/>
          <p:nvPr/>
        </p:nvPicPr>
        <p:blipFill>
          <a:blip r:embed="rId2"/>
          <a:srcRect l="0" t="1143" r="0" b="0"/>
          <a:stretch/>
        </p:blipFill>
        <p:spPr>
          <a:xfrm>
            <a:off x="1920240" y="1811160"/>
            <a:ext cx="7384680" cy="440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Climate-resilient Food Production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Introduction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263520" y="6356520"/>
            <a:ext cx="77734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Tiia Monto – https://commons.wikimedia.org/wiki/File:Vegetables_in_supermarket.jpg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Martin Shaw – https://commons.wikimedia.org/wiki/File:Vegetable_section_empty_in_a_supermarket_in_Kenmore.jpg – 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3"/>
          <a:stretch/>
        </p:blipFill>
        <p:spPr>
          <a:xfrm>
            <a:off x="274320" y="2011680"/>
            <a:ext cx="5020200" cy="3685680"/>
          </a:xfrm>
          <a:prstGeom prst="rect">
            <a:avLst/>
          </a:prstGeom>
          <a:ln w="0">
            <a:noFill/>
          </a:ln>
        </p:spPr>
      </p:pic>
      <p:pic>
        <p:nvPicPr>
          <p:cNvPr id="647" name="" descr=""/>
          <p:cNvPicPr/>
          <p:nvPr/>
        </p:nvPicPr>
        <p:blipFill>
          <a:blip r:embed="rId4"/>
          <a:stretch/>
        </p:blipFill>
        <p:spPr>
          <a:xfrm>
            <a:off x="6583680" y="2103120"/>
            <a:ext cx="4745880" cy="3557160"/>
          </a:xfrm>
          <a:prstGeom prst="rect">
            <a:avLst/>
          </a:prstGeom>
          <a:ln w="0">
            <a:noFill/>
          </a:ln>
        </p:spPr>
      </p:pic>
      <p:sp>
        <p:nvSpPr>
          <p:cNvPr id="648" name="CustomShape 4"/>
          <p:cNvSpPr/>
          <p:nvPr/>
        </p:nvSpPr>
        <p:spPr>
          <a:xfrm>
            <a:off x="5669280" y="3668760"/>
            <a:ext cx="582840" cy="25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Smart Farming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252360" y="6173280"/>
            <a:ext cx="777240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AGCO-Fendt – https://upload.wikimedia.org/wikipedia/commons/b/b3/Fendt_Xaver.jpg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K-State Research and Extension – https://www.flickr.com/photos/ksrecomm/49090900066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Climate Change, Agriculture and Food Security – https://www.flickr.com/photos/cgiarclimate/30947602551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2" name="" descr=""/>
          <p:cNvPicPr/>
          <p:nvPr/>
        </p:nvPicPr>
        <p:blipFill>
          <a:blip r:embed="rId4"/>
          <a:srcRect l="19275" t="7174" r="22887" b="22694"/>
          <a:stretch/>
        </p:blipFill>
        <p:spPr>
          <a:xfrm>
            <a:off x="457200" y="2468880"/>
            <a:ext cx="3836880" cy="3105360"/>
          </a:xfrm>
          <a:prstGeom prst="rect">
            <a:avLst/>
          </a:prstGeom>
          <a:ln w="0">
            <a:noFill/>
          </a:ln>
        </p:spPr>
      </p:pic>
      <p:pic>
        <p:nvPicPr>
          <p:cNvPr id="653" name="" descr=""/>
          <p:cNvPicPr/>
          <p:nvPr/>
        </p:nvPicPr>
        <p:blipFill>
          <a:blip r:embed="rId5"/>
          <a:srcRect l="0" t="11271" r="0" b="0"/>
          <a:stretch/>
        </p:blipFill>
        <p:spPr>
          <a:xfrm>
            <a:off x="4943160" y="1251000"/>
            <a:ext cx="4563360" cy="2764440"/>
          </a:xfrm>
          <a:prstGeom prst="rect">
            <a:avLst/>
          </a:prstGeom>
          <a:ln w="0">
            <a:noFill/>
          </a:ln>
        </p:spPr>
      </p:pic>
      <p:pic>
        <p:nvPicPr>
          <p:cNvPr id="654" name="" descr=""/>
          <p:cNvPicPr/>
          <p:nvPr/>
        </p:nvPicPr>
        <p:blipFill>
          <a:blip r:embed="rId6"/>
          <a:srcRect l="21767" t="13413" r="26639" b="24633"/>
          <a:stretch/>
        </p:blipFill>
        <p:spPr>
          <a:xfrm>
            <a:off x="7315200" y="4114800"/>
            <a:ext cx="3308040" cy="264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Indoor Farming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1"/>
          <a:stretch/>
        </p:blipFill>
        <p:spPr>
          <a:xfrm>
            <a:off x="2370240" y="1645920"/>
            <a:ext cx="7136280" cy="4751640"/>
          </a:xfrm>
          <a:prstGeom prst="rect">
            <a:avLst/>
          </a:prstGeom>
          <a:ln w="0">
            <a:noFill/>
          </a:ln>
        </p:spPr>
      </p:pic>
      <p:sp>
        <p:nvSpPr>
          <p:cNvPr id="658" name="CustomShape 3"/>
          <p:cNvSpPr/>
          <p:nvPr/>
        </p:nvSpPr>
        <p:spPr>
          <a:xfrm>
            <a:off x="263520" y="6492240"/>
            <a:ext cx="1052316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Fadi Hage. – https://upload.wikimedia.org/wikipedia/commons/9/9f/Lufa_Farms_Montreal_rooftop_greenhouse.jpg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Indoor Farming – Vegetables to Mushrooms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1" name="Grafik 7" descr=""/>
          <p:cNvPicPr/>
          <p:nvPr/>
        </p:nvPicPr>
        <p:blipFill>
          <a:blip r:embed="rId1"/>
          <a:stretch/>
        </p:blipFill>
        <p:spPr>
          <a:xfrm>
            <a:off x="365760" y="2346480"/>
            <a:ext cx="4061520" cy="3045240"/>
          </a:xfrm>
          <a:prstGeom prst="rect">
            <a:avLst/>
          </a:prstGeom>
          <a:ln w="0">
            <a:noFill/>
          </a:ln>
        </p:spPr>
      </p:pic>
      <p:sp>
        <p:nvSpPr>
          <p:cNvPr id="662" name="CustomShape 3"/>
          <p:cNvSpPr/>
          <p:nvPr/>
        </p:nvSpPr>
        <p:spPr>
          <a:xfrm>
            <a:off x="4572000" y="3931560"/>
            <a:ext cx="825120" cy="360"/>
          </a:xfrm>
          <a:custGeom>
            <a:avLst/>
            <a:gdLst>
              <a:gd name="textAreaLeft" fmla="*/ 0 w 825120"/>
              <a:gd name="textAreaRight" fmla="*/ 826200 w 825120"/>
              <a:gd name="textAreaTop" fmla="*/ 0 h 360"/>
              <a:gd name="textAreaBottom" fmla="*/ 2880 h 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44280" bIns="-4428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3" name="" descr=""/>
          <p:cNvPicPr/>
          <p:nvPr/>
        </p:nvPicPr>
        <p:blipFill>
          <a:blip r:embed="rId2"/>
          <a:srcRect l="10487" t="16047" r="4886" b="3689"/>
          <a:stretch/>
        </p:blipFill>
        <p:spPr>
          <a:xfrm>
            <a:off x="6400800" y="1554480"/>
            <a:ext cx="3837240" cy="2581560"/>
          </a:xfrm>
          <a:prstGeom prst="rect">
            <a:avLst/>
          </a:prstGeom>
          <a:ln w="0">
            <a:noFill/>
          </a:ln>
        </p:spPr>
      </p:pic>
      <p:pic>
        <p:nvPicPr>
          <p:cNvPr id="664" name="" descr=""/>
          <p:cNvPicPr/>
          <p:nvPr/>
        </p:nvPicPr>
        <p:blipFill>
          <a:blip r:embed="rId3"/>
          <a:stretch/>
        </p:blipFill>
        <p:spPr>
          <a:xfrm>
            <a:off x="6298560" y="4099680"/>
            <a:ext cx="3482280" cy="2755080"/>
          </a:xfrm>
          <a:prstGeom prst="rect">
            <a:avLst/>
          </a:prstGeom>
          <a:ln w="0">
            <a:noFill/>
          </a:ln>
        </p:spPr>
      </p:pic>
      <p:sp>
        <p:nvSpPr>
          <p:cNvPr id="665" name="CustomShape 4"/>
          <p:cNvSpPr/>
          <p:nvPr/>
        </p:nvSpPr>
        <p:spPr>
          <a:xfrm>
            <a:off x="263520" y="6411600"/>
            <a:ext cx="97884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Dominique Briechle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Introduction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8" name="" descr=""/>
          <p:cNvPicPr/>
          <p:nvPr/>
        </p:nvPicPr>
        <p:blipFill>
          <a:blip r:embed="rId1"/>
          <a:stretch/>
        </p:blipFill>
        <p:spPr>
          <a:xfrm>
            <a:off x="182880" y="1615320"/>
            <a:ext cx="4020120" cy="2679120"/>
          </a:xfrm>
          <a:prstGeom prst="rect">
            <a:avLst/>
          </a:prstGeom>
          <a:ln w="0">
            <a:noFill/>
          </a:ln>
        </p:spPr>
      </p:pic>
      <p:sp>
        <p:nvSpPr>
          <p:cNvPr id="669" name="CustomShape 3"/>
          <p:cNvSpPr/>
          <p:nvPr/>
        </p:nvSpPr>
        <p:spPr>
          <a:xfrm>
            <a:off x="252360" y="6036120"/>
            <a:ext cx="77724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ifarm.fi – https://upload.wikimedia.org/wikipedia/commons/5/5a/IFarm.fi_Vertical_farm_Finland.jpg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ILRI – Aeroponics – https://www.flickr.com/photos/ilri/28664986336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Aqua Mechanical – https://www.flickr.com/photos/aquamech-utah/24443777644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Oregon State University – https://upload.wikimedia.org/wikipedia/commons/3/36/Hydroponics_%2833185459271%29.jpg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0" name="" descr=""/>
          <p:cNvPicPr/>
          <p:nvPr/>
        </p:nvPicPr>
        <p:blipFill>
          <a:blip r:embed="rId6"/>
          <a:stretch/>
        </p:blipFill>
        <p:spPr>
          <a:xfrm>
            <a:off x="7653240" y="3840480"/>
            <a:ext cx="3682080" cy="2750040"/>
          </a:xfrm>
          <a:prstGeom prst="rect">
            <a:avLst/>
          </a:prstGeom>
          <a:ln w="0">
            <a:noFill/>
          </a:ln>
        </p:spPr>
      </p:pic>
      <p:pic>
        <p:nvPicPr>
          <p:cNvPr id="671" name="" descr=""/>
          <p:cNvPicPr/>
          <p:nvPr/>
        </p:nvPicPr>
        <p:blipFill>
          <a:blip r:embed="rId7"/>
          <a:stretch/>
        </p:blipFill>
        <p:spPr>
          <a:xfrm>
            <a:off x="7589520" y="1188720"/>
            <a:ext cx="3745800" cy="248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4" name="" descr=""/>
          <p:cNvPicPr/>
          <p:nvPr/>
        </p:nvPicPr>
        <p:blipFill>
          <a:blip r:embed="rId1"/>
          <a:stretch/>
        </p:blipFill>
        <p:spPr>
          <a:xfrm>
            <a:off x="182880" y="1615320"/>
            <a:ext cx="4020120" cy="2679120"/>
          </a:xfrm>
          <a:prstGeom prst="rect">
            <a:avLst/>
          </a:prstGeom>
          <a:ln w="0">
            <a:noFill/>
          </a:ln>
        </p:spPr>
      </p:pic>
      <p:sp>
        <p:nvSpPr>
          <p:cNvPr id="675" name="CustomShape 3"/>
          <p:cNvSpPr/>
          <p:nvPr/>
        </p:nvSpPr>
        <p:spPr>
          <a:xfrm>
            <a:off x="252360" y="6036120"/>
            <a:ext cx="77724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ifarm.fi – https://upload.wikimedia.org/wikipedia/commons/5/5a/IFarm.fi_Vertical_farm_Finland.jpg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ILRI – Aeroponics – https://www.flickr.com/photos/ilri/28664986336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Aqua Mechanical – https://www.flickr.com/photos/aquamech-utah/24443777644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Oregon State University – https://upload.wikimedia.org/wikipedia/commons/3/36/Hydroponics_%2833185459271%29.jpg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6" name="" descr=""/>
          <p:cNvPicPr/>
          <p:nvPr/>
        </p:nvPicPr>
        <p:blipFill>
          <a:blip r:embed="rId6"/>
          <a:stretch/>
        </p:blipFill>
        <p:spPr>
          <a:xfrm>
            <a:off x="4297680" y="2926080"/>
            <a:ext cx="3197160" cy="2396880"/>
          </a:xfrm>
          <a:prstGeom prst="rect">
            <a:avLst/>
          </a:prstGeom>
          <a:ln w="0">
            <a:noFill/>
          </a:ln>
        </p:spPr>
      </p:pic>
      <p:pic>
        <p:nvPicPr>
          <p:cNvPr id="677" name="" descr=""/>
          <p:cNvPicPr/>
          <p:nvPr/>
        </p:nvPicPr>
        <p:blipFill>
          <a:blip r:embed="rId7"/>
          <a:stretch/>
        </p:blipFill>
        <p:spPr>
          <a:xfrm>
            <a:off x="7653240" y="3840480"/>
            <a:ext cx="3682080" cy="2750040"/>
          </a:xfrm>
          <a:prstGeom prst="rect">
            <a:avLst/>
          </a:prstGeom>
          <a:ln w="0">
            <a:noFill/>
          </a:ln>
        </p:spPr>
      </p:pic>
      <p:pic>
        <p:nvPicPr>
          <p:cNvPr id="678" name="" descr=""/>
          <p:cNvPicPr/>
          <p:nvPr/>
        </p:nvPicPr>
        <p:blipFill>
          <a:blip r:embed="rId8"/>
          <a:stretch/>
        </p:blipFill>
        <p:spPr>
          <a:xfrm>
            <a:off x="7589520" y="1188720"/>
            <a:ext cx="3745800" cy="248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 – Hydroponic Systems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263520" y="6231600"/>
            <a:ext cx="9788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S. Lee, J. Lee (2015) – Beneficial bacteria and fungi in hydroponic systems: Types and characteristics of hydroponic food production methods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CustomShape 4"/>
          <p:cNvSpPr/>
          <p:nvPr/>
        </p:nvSpPr>
        <p:spPr>
          <a:xfrm>
            <a:off x="263520" y="6411600"/>
            <a:ext cx="9788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Plant graphic edited and adapted from original work titled “Gravel in Plant Container Causing Wet Soil Graphic” authored by “Garlan Miles”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3" name="" descr=""/>
          <p:cNvPicPr/>
          <p:nvPr/>
        </p:nvPicPr>
        <p:blipFill>
          <a:blip r:embed="rId3"/>
          <a:stretch/>
        </p:blipFill>
        <p:spPr>
          <a:xfrm>
            <a:off x="318240" y="1630800"/>
            <a:ext cx="11110320" cy="44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1"/>
          <a:stretch/>
        </p:blipFill>
        <p:spPr>
          <a:xfrm>
            <a:off x="2593080" y="1316160"/>
            <a:ext cx="6776280" cy="5081400"/>
          </a:xfrm>
          <a:prstGeom prst="rect">
            <a:avLst/>
          </a:prstGeom>
          <a:ln w="0">
            <a:noFill/>
          </a:ln>
        </p:spPr>
      </p:pic>
      <p:sp>
        <p:nvSpPr>
          <p:cNvPr id="687" name="CustomShape 3"/>
          <p:cNvSpPr/>
          <p:nvPr/>
        </p:nvSpPr>
        <p:spPr>
          <a:xfrm>
            <a:off x="263520" y="6411600"/>
            <a:ext cx="9788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Field – https://www.flickr.com/photos/gatewayhorticulture/6852357005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Aquaponic spaceship on the Oker in Braunschweig →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CustomShape 4"/>
          <p:cNvSpPr/>
          <p:nvPr/>
        </p:nvSpPr>
        <p:spPr>
          <a:xfrm>
            <a:off x="9950040" y="911520"/>
            <a:ext cx="513720" cy="493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 – What’s next?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 – What’s next?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335520" y="1268640"/>
            <a:ext cx="10748520" cy="50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de-DE" sz="40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Insects!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Irrigation Management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263520" y="6411600"/>
            <a:ext cx="97884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IWMI Flickr Photos – https://www.flickr.com/photos/iwmi/8662458036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0" name="" descr=""/>
          <p:cNvPicPr/>
          <p:nvPr/>
        </p:nvPicPr>
        <p:blipFill>
          <a:blip r:embed="rId2"/>
          <a:stretch/>
        </p:blipFill>
        <p:spPr>
          <a:xfrm>
            <a:off x="365760" y="2169360"/>
            <a:ext cx="5403960" cy="358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Irrigation Management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CustomShape 3"/>
          <p:cNvSpPr/>
          <p:nvPr/>
        </p:nvSpPr>
        <p:spPr>
          <a:xfrm>
            <a:off x="263520" y="6411600"/>
            <a:ext cx="97884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IWMI Flickr Photos – https://www.flickr.com/photos/iwmi/8662458036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4" name="" descr=""/>
          <p:cNvPicPr/>
          <p:nvPr/>
        </p:nvPicPr>
        <p:blipFill>
          <a:blip r:embed="rId3"/>
          <a:stretch/>
        </p:blipFill>
        <p:spPr>
          <a:xfrm>
            <a:off x="365760" y="2169360"/>
            <a:ext cx="5403960" cy="3588120"/>
          </a:xfrm>
          <a:prstGeom prst="rect">
            <a:avLst/>
          </a:prstGeom>
          <a:ln w="0">
            <a:noFill/>
          </a:ln>
        </p:spPr>
      </p:pic>
      <p:pic>
        <p:nvPicPr>
          <p:cNvPr id="705" name="" descr=""/>
          <p:cNvPicPr/>
          <p:nvPr/>
        </p:nvPicPr>
        <p:blipFill>
          <a:blip r:embed="rId4"/>
          <a:stretch/>
        </p:blipFill>
        <p:spPr>
          <a:xfrm>
            <a:off x="6634440" y="1005840"/>
            <a:ext cx="4152240" cy="553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Ecological (No/Low-Tech) Alternatives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CustomShape 3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CustomShape 4"/>
          <p:cNvSpPr/>
          <p:nvPr/>
        </p:nvSpPr>
        <p:spPr>
          <a:xfrm>
            <a:off x="9950040" y="907560"/>
            <a:ext cx="513720" cy="493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432720" y="1148040"/>
            <a:ext cx="1034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CE/CS and Technology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263520" y="6492240"/>
            <a:ext cx="1078668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360" cy="504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OThers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Green cement/steel/aluminum/...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Desalination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purification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Conclusion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335520" y="764640"/>
            <a:ext cx="1072800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CustomShape 2"/>
          <p:cNvSpPr/>
          <p:nvPr/>
        </p:nvSpPr>
        <p:spPr>
          <a:xfrm>
            <a:off x="335520" y="1268640"/>
            <a:ext cx="10728000" cy="50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not saying that all sustainability-related technologies are bad!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business-as-usual in conjunction with sustainable technologies is not the solution, it is rather a supporting aspect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buying some time, that’s it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sustainability-related technologies are complex and require a lot of resources and energy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Also: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Given a remaining set of resources and a remaining carbon budget → Which (emerging/sustainability-related) technologies can we afford to work on?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CustomShape 2"/>
          <p:cNvSpPr/>
          <p:nvPr/>
        </p:nvSpPr>
        <p:spPr>
          <a:xfrm>
            <a:off x="335520" y="1268640"/>
            <a:ext cx="10733040" cy="502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to Save a Planet – Electrify This!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and Environment Reporting Network – Hot Farm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Holmgren (2002).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Permaculture: Principles &amp; Pathways Beyond Sustainability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B. Arthuer (2011).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Nature of Technology – What It Is and How It Evolves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335520" y="126864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Carbon Capture and Storage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Too much CO2? → Lets put it “somewhere”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CustomShape 3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Introduction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CustomShape 4"/>
          <p:cNvSpPr/>
          <p:nvPr/>
        </p:nvSpPr>
        <p:spPr>
          <a:xfrm>
            <a:off x="335520" y="3286440"/>
            <a:ext cx="10780920" cy="1094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Reforestation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269280" y="6316560"/>
            <a:ext cx="1052316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Pacific Southwest Forest Service, USDA – https://www.flickr.com/photos/usfsregion5/3598029211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Downtowngal – https://upload.wikimedia.org/wikipedia/commons/3/30/Reforestation%2C_Lake_Tahoe_area.jpg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3"/>
          <a:stretch/>
        </p:blipFill>
        <p:spPr>
          <a:xfrm>
            <a:off x="182880" y="1645920"/>
            <a:ext cx="4660200" cy="3098160"/>
          </a:xfrm>
          <a:prstGeom prst="rect">
            <a:avLst/>
          </a:prstGeom>
          <a:ln w="0">
            <a:noFill/>
          </a:ln>
        </p:spPr>
      </p:pic>
      <p:pic>
        <p:nvPicPr>
          <p:cNvPr id="564" name="" descr=""/>
          <p:cNvPicPr/>
          <p:nvPr/>
        </p:nvPicPr>
        <p:blipFill>
          <a:blip r:embed="rId4"/>
          <a:stretch/>
        </p:blipFill>
        <p:spPr>
          <a:xfrm>
            <a:off x="5029200" y="2891880"/>
            <a:ext cx="6214680" cy="34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Biological Carbon Capture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CustomShape 3"/>
          <p:cNvSpPr/>
          <p:nvPr/>
        </p:nvSpPr>
        <p:spPr>
          <a:xfrm>
            <a:off x="263520" y="6411600"/>
            <a:ext cx="110718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K.K. Jaiswal, S. Dutta, I. Banerjee, C.B. Pohrmen, V. Kumar (2021) – Photosynthetic microalgae–based carbon sequestration and generation of biomass in biorefinery approach for renewable biofuels for a cleaner environment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2"/>
          <a:stretch/>
        </p:blipFill>
        <p:spPr>
          <a:xfrm>
            <a:off x="2766960" y="1540440"/>
            <a:ext cx="5962680" cy="48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432720" y="1148040"/>
            <a:ext cx="1033776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Carbon Mineralisation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263520" y="6411600"/>
            <a:ext cx="110718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Climeworks (2022) – https://climeworks.com/co2-removal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2097360" y="919800"/>
            <a:ext cx="8323200" cy="540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6230</TotalTime>
  <Application>LibreOffice/24.2.6.2$Linux_X86_64 LibreOffice_project/420$Build-2</Application>
  <AppVersion>15.0000</AppVersion>
  <Words>1010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dcterms:modified xsi:type="dcterms:W3CDTF">2024-10-30T09:07:49Z</dcterms:modified>
  <cp:revision>3984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